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1pPr>
    <a:lvl2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2pPr>
    <a:lvl3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3pPr>
    <a:lvl4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4pPr>
    <a:lvl5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5pPr>
    <a:lvl6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6pPr>
    <a:lvl7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7pPr>
    <a:lvl8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8pPr>
    <a:lvl9pPr algn="ctr" defTabSz="584200">
      <a:defRPr sz="3600">
        <a:solidFill>
          <a:srgbClr val="AB7655"/>
        </a:solidFill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D0D4DD"/>
          </a:solidFill>
        </a:fill>
      </a:tcStyle>
    </a:wholeTbl>
    <a:band2H>
      <a:tcTxStyle b="def" i="def"/>
      <a:tcStyle>
        <a:tcBdr/>
        <a:fill>
          <a:solidFill>
            <a:srgbClr val="E9EBEF"/>
          </a:solidFill>
        </a:fill>
      </a:tcStyle>
    </a:band2H>
    <a:firstCo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77198"/>
          </a:solidFill>
        </a:fill>
      </a:tcStyle>
    </a:firstCol>
    <a:la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381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77198"/>
          </a:solidFill>
        </a:fill>
      </a:tcStyle>
    </a:lastRow>
    <a:fir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381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77198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E6DBCB"/>
          </a:solidFill>
        </a:fill>
      </a:tcStyle>
    </a:wholeTbl>
    <a:band2H>
      <a:tcTxStyle b="def" i="def"/>
      <a:tcStyle>
        <a:tcBdr/>
        <a:fill>
          <a:solidFill>
            <a:srgbClr val="F3EEE7"/>
          </a:solidFill>
        </a:fill>
      </a:tcStyle>
    </a:band2H>
    <a:firstCo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B98F20"/>
          </a:solidFill>
        </a:fill>
      </a:tcStyle>
    </a:firstCol>
    <a:la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381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B98F20"/>
          </a:solidFill>
        </a:fill>
      </a:tcStyle>
    </a:lastRow>
    <a:fir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381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B98F2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D0CDD4"/>
          </a:solidFill>
        </a:fill>
      </a:tcStyle>
    </a:wholeTbl>
    <a:band2H>
      <a:tcTxStyle b="def" i="def"/>
      <a:tcStyle>
        <a:tcBdr/>
        <a:fill>
          <a:solidFill>
            <a:srgbClr val="E9E8EB"/>
          </a:solidFill>
        </a:fill>
      </a:tcStyle>
    </a:band2H>
    <a:firstCo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74170"/>
          </a:solidFill>
        </a:fill>
      </a:tcStyle>
    </a:firstCol>
    <a:la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381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74170"/>
          </a:solidFill>
        </a:fill>
      </a:tcStyle>
    </a:lastRow>
    <a:fir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381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7417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EBE9"/>
          </a:solidFill>
        </a:fill>
      </a:tcStyle>
    </a:wholeTbl>
    <a:band2H>
      <a:tcTxStyle b="def" i="def"/>
      <a:tcStyle>
        <a:tcBdr/>
        <a:fill>
          <a:solidFill>
            <a:srgbClr val="558AAB"/>
          </a:solidFill>
        </a:fill>
      </a:tcStyle>
    </a:band2H>
    <a:firstCo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77198"/>
          </a:solidFill>
        </a:fill>
      </a:tcStyle>
    </a:firstCol>
    <a:lastRow>
      <a:tcTxStyle b="on" i="on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B7655"/>
              </a:solidFill>
              <a:prstDash val="solid"/>
              <a:bevel/>
            </a:ln>
          </a:top>
          <a:bottom>
            <a:ln w="254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58AAB"/>
          </a:solidFill>
        </a:fill>
      </a:tcStyle>
    </a:lastRow>
    <a:fir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B7655"/>
              </a:solidFill>
              <a:prstDash val="solid"/>
              <a:bevel/>
            </a:ln>
          </a:top>
          <a:bottom>
            <a:ln w="25400" cap="flat">
              <a:solidFill>
                <a:srgbClr val="AB765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77198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E2D5D0"/>
          </a:solidFill>
        </a:fill>
      </a:tcStyle>
    </a:wholeTbl>
    <a:band2H>
      <a:tcTxStyle b="def" i="def"/>
      <a:tcStyle>
        <a:tcBdr/>
        <a:fill>
          <a:solidFill>
            <a:srgbClr val="F1EBE9"/>
          </a:solidFill>
        </a:fill>
      </a:tcStyle>
    </a:band2H>
    <a:firstCo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AB7655"/>
          </a:solidFill>
        </a:fill>
      </a:tcStyle>
    </a:firstCol>
    <a:la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381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AB7655"/>
          </a:solidFill>
        </a:fill>
      </a:tcStyle>
    </a:lastRow>
    <a:fir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381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AB765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58AAB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solidFill>
            <a:srgbClr val="558AAB">
              <a:alpha val="20000"/>
            </a:srgbClr>
          </a:solidFill>
        </a:fill>
      </a:tcStyle>
    </a:firstCol>
    <a:la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50800" cap="flat">
              <a:solidFill>
                <a:srgbClr val="558AAB"/>
              </a:solidFill>
              <a:prstDash val="solid"/>
              <a:bevel/>
            </a:ln>
          </a:top>
          <a:bottom>
            <a:ln w="127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bevel/>
            </a:ln>
          </a:left>
          <a:right>
            <a:ln w="12700" cap="flat">
              <a:solidFill>
                <a:srgbClr val="558AAB"/>
              </a:solidFill>
              <a:prstDash val="solid"/>
              <a:bevel/>
            </a:ln>
          </a:right>
          <a:top>
            <a:ln w="12700" cap="flat">
              <a:solidFill>
                <a:srgbClr val="558AAB"/>
              </a:solidFill>
              <a:prstDash val="solid"/>
              <a:bevel/>
            </a:ln>
          </a:top>
          <a:bottom>
            <a:ln w="25400" cap="flat">
              <a:solidFill>
                <a:srgbClr val="558AAB"/>
              </a:solidFill>
              <a:prstDash val="solid"/>
              <a:bevel/>
            </a:ln>
          </a:bottom>
          <a:insideH>
            <a:ln w="12700" cap="flat">
              <a:solidFill>
                <a:srgbClr val="558AAB"/>
              </a:solidFill>
              <a:prstDash val="solid"/>
              <a:bevel/>
            </a:ln>
          </a:insideH>
          <a:insideV>
            <a:ln w="12700" cap="flat">
              <a:solidFill>
                <a:srgbClr val="558AAB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200"/>
              <a:t>Check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6349998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278468" y="8356599"/>
            <a:ext cx="12459505" cy="4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0" name="Shape 5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78468" y="8356599"/>
            <a:ext cx="12459505" cy="4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5" name="Shape 55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6" name="Shape 56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1270000" y="3452424"/>
            <a:ext cx="10464800" cy="23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“Type a quote here.”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78467" y="8915399"/>
            <a:ext cx="12446933" cy="4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5256995" y="8902699"/>
            <a:ext cx="2" cy="592217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278467" y="7188199"/>
            <a:ext cx="12446933" cy="4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6359707" y="8648700"/>
            <a:ext cx="1189180" cy="110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NAME</a:t>
            </a: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1422400" y="4660900"/>
            <a:ext cx="10845800" cy="34671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78467" y="8915399"/>
            <a:ext cx="12446933" cy="4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5256995" y="8902699"/>
            <a:ext cx="2" cy="592217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278467" y="7188199"/>
            <a:ext cx="12446933" cy="4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6359707" y="8648700"/>
            <a:ext cx="1189180" cy="110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NAME</a:t>
            </a: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422400" y="4660900"/>
            <a:ext cx="10845800" cy="34671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xfrm>
            <a:off x="6349998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1041400" y="44819"/>
            <a:ext cx="10922000" cy="288216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1041400" y="2716497"/>
            <a:ext cx="5334000" cy="5819206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  <a:endParaRPr sz="30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  <a:endParaRPr sz="30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  <a:endParaRPr sz="30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  <a:endParaRPr sz="30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41400" y="255302"/>
            <a:ext cx="10922000" cy="2461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41400" y="2716497"/>
            <a:ext cx="10922000" cy="5819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2" y="94742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defTabSz="584200">
        <a:lnSpc>
          <a:spcPct val="90000"/>
        </a:lnSpc>
        <a:defRPr sz="7200">
          <a:solidFill>
            <a:srgbClr val="558AAB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nimatedimages.org/img-animated-running-image-0041-191799.htm" TargetMode="External"/><Relationship Id="rId3" Type="http://schemas.openxmlformats.org/officeDocument/2006/relationships/hyperlink" Target="https://www.highlandridgerv.com/assets/front-end/img/roadside-with-rail-tall.png" TargetMode="External"/><Relationship Id="rId4" Type="http://schemas.openxmlformats.org/officeDocument/2006/relationships/hyperlink" Target="http://www.behappy101.com/images/motivation.png" TargetMode="External"/><Relationship Id="rId5" Type="http://schemas.openxmlformats.org/officeDocument/2006/relationships/hyperlink" Target="http://www.corgan75.com/images/objects/1998-2008/terminal-d-SKY.png" TargetMode="External"/><Relationship Id="rId6" Type="http://schemas.openxmlformats.org/officeDocument/2006/relationships/hyperlink" Target="https://pixabay.com/en/videos/matrix-numbers-green-data-block-5539/" TargetMode="External"/><Relationship Id="rId7" Type="http://schemas.openxmlformats.org/officeDocument/2006/relationships/hyperlink" Target="https://upload.wikimedia.org/wikipedia/commons/thumb/2/20/Swift_logo_with_text.svg/2000px-Swift_logo_with_text.svg.png" TargetMode="External"/><Relationship Id="rId8" Type="http://schemas.openxmlformats.org/officeDocument/2006/relationships/hyperlink" Target="http://www.expertreviews.co.uk/wearable-technology/fitness-equipment/1400500/nike-fuelband-se-review" TargetMode="External"/><Relationship Id="rId9" Type="http://schemas.openxmlformats.org/officeDocument/2006/relationships/hyperlink" Target="https://www.pinterest.com/sundyme/apple-watch/" TargetMode="External"/><Relationship Id="rId10" Type="http://schemas.openxmlformats.org/officeDocument/2006/relationships/hyperlink" Target="http://silasmanhood.photoshelter.com/image/I0000JjpJxSKEAxA" TargetMode="External"/><Relationship Id="rId11" Type="http://schemas.openxmlformats.org/officeDocument/2006/relationships/hyperlink" Target="https://upload.wikimedia.org/wikipedia/en/archive/0/0c/20161113035920!Xcode_icon.png" TargetMode="External"/><Relationship Id="rId12" Type="http://schemas.openxmlformats.org/officeDocument/2006/relationships/hyperlink" Target="http://www.now-instruments.com/images/phone_axes.png" TargetMode="External"/><Relationship Id="rId13" Type="http://schemas.openxmlformats.org/officeDocument/2006/relationships/hyperlink" Target="https://img.clipartfox.com/c9fc29423e723f92811d4535d9fd2931_lol-question-markpng-questions-for-the-yellow-clipart_892-885.png" TargetMode="External"/><Relationship Id="rId14" Type="http://schemas.openxmlformats.org/officeDocument/2006/relationships/hyperlink" Target="https://www.pinterest.com/pin/273945589804578144/" TargetMode="External"/><Relationship Id="rId15" Type="http://schemas.openxmlformats.org/officeDocument/2006/relationships/hyperlink" Target="https://www.pinterest.com/bossdoss1/ec-exercise-planner-cover/" TargetMode="External"/><Relationship Id="rId16" Type="http://schemas.openxmlformats.org/officeDocument/2006/relationships/hyperlink" Target="http://www.webdevelopersnotes.com/joke-eat-sleep-code" TargetMode="External"/><Relationship Id="rId17" Type="http://schemas.openxmlformats.org/officeDocument/2006/relationships/hyperlink" Target="http://themes.muffingroup.com/doover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.png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13.png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794724" y="1387581"/>
            <a:ext cx="5779698" cy="57796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70" name="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066" y="2072934"/>
            <a:ext cx="4493015" cy="336144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1272881" y="5588663"/>
            <a:ext cx="4823385" cy="105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A41F35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A41F35"/>
                </a:solidFill>
              </a:rPr>
              <a:t>Berg Health</a:t>
            </a:r>
          </a:p>
        </p:txBody>
      </p:sp>
      <p:sp>
        <p:nvSpPr>
          <p:cNvPr id="72" name="Shape 72"/>
          <p:cNvSpPr/>
          <p:nvPr/>
        </p:nvSpPr>
        <p:spPr>
          <a:xfrm>
            <a:off x="7078244" y="4199449"/>
            <a:ext cx="5080690" cy="1388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Aliya Gangji </a:t>
            </a:r>
            <a:br>
              <a:rPr sz="2800">
                <a:solidFill>
                  <a:srgbClr val="FFFFFF"/>
                </a:solidFill>
              </a:rPr>
            </a:br>
            <a:r>
              <a:rPr sz="2800">
                <a:solidFill>
                  <a:srgbClr val="FFFFFF"/>
                </a:solidFill>
              </a:rPr>
              <a:t>BS in Computer Science and Spanish</a:t>
            </a:r>
          </a:p>
        </p:txBody>
      </p:sp>
      <p:sp>
        <p:nvSpPr>
          <p:cNvPr id="73" name="Shape 73"/>
          <p:cNvSpPr/>
          <p:nvPr/>
        </p:nvSpPr>
        <p:spPr>
          <a:xfrm>
            <a:off x="7078244" y="1378459"/>
            <a:ext cx="5080690" cy="1388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Jeff Remley </a:t>
            </a:r>
            <a:br>
              <a:rPr sz="2800">
                <a:solidFill>
                  <a:srgbClr val="FFFFFF"/>
                </a:solidFill>
              </a:rPr>
            </a:br>
            <a:r>
              <a:rPr sz="2800">
                <a:solidFill>
                  <a:srgbClr val="FFFFFF"/>
                </a:solidFill>
              </a:rPr>
              <a:t>BS in Computer Science and Accounting</a:t>
            </a:r>
          </a:p>
        </p:txBody>
      </p:sp>
      <p:sp>
        <p:nvSpPr>
          <p:cNvPr id="74" name="Shape 74"/>
          <p:cNvSpPr/>
          <p:nvPr/>
        </p:nvSpPr>
        <p:spPr>
          <a:xfrm>
            <a:off x="7078244" y="3004854"/>
            <a:ext cx="5080690" cy="95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Josh Rosenzweig </a:t>
            </a:r>
            <a:br>
              <a:rPr sz="2800">
                <a:solidFill>
                  <a:srgbClr val="FFFFFF"/>
                </a:solidFill>
              </a:rPr>
            </a:br>
            <a:r>
              <a:rPr sz="2800">
                <a:solidFill>
                  <a:srgbClr val="FFFFFF"/>
                </a:solidFill>
              </a:rPr>
              <a:t>BS in Computer Science</a:t>
            </a:r>
          </a:p>
        </p:txBody>
      </p:sp>
      <p:sp>
        <p:nvSpPr>
          <p:cNvPr id="75" name="Shape 75"/>
          <p:cNvSpPr/>
          <p:nvPr/>
        </p:nvSpPr>
        <p:spPr>
          <a:xfrm>
            <a:off x="7014403" y="5825844"/>
            <a:ext cx="5208372" cy="138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Jorge Reyes Silveyra ‌</a:t>
            </a:r>
            <a:br>
              <a:rPr b="1" sz="2800">
                <a:solidFill>
                  <a:srgbClr val="FFFFFF"/>
                </a:solidFill>
              </a:rPr>
            </a:br>
            <a:r>
              <a:rPr sz="2800">
                <a:solidFill>
                  <a:srgbClr val="FFFFFF"/>
                </a:solidFill>
              </a:rPr>
              <a:t>Assistant Professor of Computer Science</a:t>
            </a:r>
          </a:p>
        </p:txBody>
      </p:sp>
      <p:sp>
        <p:nvSpPr>
          <p:cNvPr id="76" name="Shape 76"/>
          <p:cNvSpPr/>
          <p:nvPr/>
        </p:nvSpPr>
        <p:spPr>
          <a:xfrm>
            <a:off x="3900476" y="8546283"/>
            <a:ext cx="520837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Technical Presentation </a:t>
            </a:r>
            <a:br>
              <a:rPr sz="2400">
                <a:solidFill>
                  <a:srgbClr val="FFFFFF"/>
                </a:solidFill>
              </a:rPr>
            </a:br>
            <a:r>
              <a:rPr sz="2400">
                <a:solidFill>
                  <a:srgbClr val="FFFFFF"/>
                </a:solidFill>
              </a:rPr>
              <a:t>February 22, 2017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4055863" y="254000"/>
            <a:ext cx="4893074" cy="118903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Sources</a:t>
            </a:r>
          </a:p>
        </p:txBody>
      </p:sp>
      <p:sp>
        <p:nvSpPr>
          <p:cNvPr id="148" name="Shape 148"/>
          <p:cNvSpPr/>
          <p:nvPr/>
        </p:nvSpPr>
        <p:spPr>
          <a:xfrm>
            <a:off x="495069" y="1362633"/>
            <a:ext cx="12014663" cy="702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Animated Runner: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2" invalidUrl="" action="" tgtFrame="" tooltip="" history="1" highlightClick="0" endSnd="0"/>
              </a:rPr>
              <a:t>http://www.animatedimages.org/img-animated-running-image-0041-191799.htm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Runner Road: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3" invalidUrl="" action="" tgtFrame="" tooltip="" history="1" highlightClick="0" endSnd="0"/>
              </a:rPr>
              <a:t>https://www.highlandridgerv.com/assets/front-end/img/roadside-with-rail-tall.png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Motivation Sign: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4" invalidUrl="" action="" tgtFrame="" tooltip="" history="1" highlightClick="0" endSnd="0"/>
              </a:rPr>
              <a:t>http://www.behappy101.com/images/motivation.png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Sky Background: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5" invalidUrl="" action="" tgtFrame="" tooltip="" history="1" highlightClick="0" endSnd="0"/>
              </a:rPr>
              <a:t>http://www.corgan75.com/images/objects/1998-2008/terminal-d-SKY.png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Binary Code Video: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6" invalidUrl="" action="" tgtFrame="" tooltip="" history="1" highlightClick="0" endSnd="0"/>
              </a:rPr>
              <a:t>https://pixabay.com/en/videos/matrix-numbers-green-data-block-5539/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Swift Logo: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7" invalidUrl="" action="" tgtFrame="" tooltip="" history="1" highlightClick="0" endSnd="0"/>
              </a:rPr>
              <a:t>https://upload.wikimedia.org/wikipedia/commons/thumb/2/20/Swift_logo_with_text.svg/2000px-Swift_logo_with_text.svg.png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Fuelband Photo: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8" invalidUrl="" action="" tgtFrame="" tooltip="" history="1" highlightClick="0" endSnd="0"/>
              </a:rPr>
              <a:t>http://www.expertreviews.co.uk/wearable-technology/fitness-equipment/1400500/nike-fuelband-se-review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Apple Watch: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9" invalidUrl="" action="" tgtFrame="" tooltip="" history="1" highlightClick="0" endSnd="0"/>
              </a:rPr>
              <a:t>https://www.pinterest.com/sundyme/apple-watch/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Running Photo: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0" invalidUrl="" action="" tgtFrame="" tooltip="" history="1" highlightClick="0" endSnd="0"/>
              </a:rPr>
              <a:t>http://silasmanhood.photoshelter.com/image/I0000JjpJxSKEAxA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iPhone Image: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7" invalidUrl="" action="" tgtFrame="" tooltip="" history="1" highlightClick="0" endSnd="0"/>
              </a:rPr>
              <a:t>https://upload.wikimedia.org/wikipedia/commons/thumb/2/20/Swift_logo_with_text.svg/2000px-Swift_logo_with_text.svg.png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Xcode Image: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1" invalidUrl="" action="" tgtFrame="" tooltip="" history="1" highlightClick="0" endSnd="0"/>
              </a:rPr>
              <a:t>https://upload.wikimedia.org/wikipedia/en/archive/0/0c/20161113035920!Xcode_icon.png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Accelerometer: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2" invalidUrl="" action="" tgtFrame="" tooltip="" history="1" highlightClick="0" endSnd="0"/>
              </a:rPr>
              <a:t>http://www.now-instruments.com/images/phone_axes.png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Question Mark: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3" invalidUrl="" action="" tgtFrame="" tooltip="" history="1" highlightClick="0" endSnd="0"/>
              </a:rPr>
              <a:t>https://img.clipartfox.com/c9fc29423e723f92811d4535d9fd2931_lol-question-markpng-questions-for-the-yellow-clipart_892-885.png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Question Joke: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4" invalidUrl="" action="" tgtFrame="" tooltip="" history="1" highlightClick="0" endSnd="0"/>
              </a:rPr>
              <a:t>https://www.pinterest.com/pin/273945589804578144/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Challenge Quote: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5" invalidUrl="" action="" tgtFrame="" tooltip="" history="1" highlightClick="0" endSnd="0"/>
              </a:rPr>
              <a:t>https://www.pinterest.com/bossdoss1/ec-exercise-planner-cover/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Programming Joke: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6" invalidUrl="" action="" tgtFrame="" tooltip="" history="1" highlightClick="0" endSnd="0"/>
              </a:rPr>
              <a:t>http://www.webdevelopersnotes.com/joke-eat-sleep-code</a:t>
            </a:r>
            <a:endParaRPr sz="2100">
              <a:solidFill>
                <a:srgbClr val="3FAB99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lvl="0" marL="259291" indent="-259291">
              <a:buClr>
                <a:srgbClr val="147718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3FAB99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Three Question: </a:t>
            </a:r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17" invalidUrl="" action="" tgtFrame="" tooltip="" history="1" highlightClick="0" endSnd="0"/>
              </a:rPr>
              <a:t>http://themes.muffingroup.com/doover/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xfrm>
            <a:off x="1231900" y="-495300"/>
            <a:ext cx="10541000" cy="26289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Getting Technical</a:t>
            </a:r>
          </a:p>
        </p:txBody>
      </p:sp>
      <p:pic>
        <p:nvPicPr>
          <p:cNvPr id="79" name="media2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14159" y="5407766"/>
            <a:ext cx="7205141" cy="4052892"/>
          </a:xfrm>
          <a:prstGeom prst="rect">
            <a:avLst/>
          </a:prstGeom>
        </p:spPr>
      </p:pic>
      <p:pic>
        <p:nvPicPr>
          <p:cNvPr id="80" name="media3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300832" y="1282924"/>
            <a:ext cx="7319565" cy="4117255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xfrm>
            <a:off x="6402171" y="94742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sp>
        <p:nvSpPr>
          <p:cNvPr id="85" name="Shape 85"/>
          <p:cNvSpPr/>
          <p:nvPr/>
        </p:nvSpPr>
        <p:spPr>
          <a:xfrm>
            <a:off x="732666" y="947472"/>
            <a:ext cx="4098697" cy="7858656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577198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1167488" y="1299829"/>
            <a:ext cx="3229053" cy="844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66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600">
                <a:solidFill>
                  <a:srgbClr val="A41F35"/>
                </a:solidFill>
              </a:rPr>
              <a:t>Berg Health</a:t>
            </a:r>
          </a:p>
        </p:txBody>
      </p:sp>
      <p:sp>
        <p:nvSpPr>
          <p:cNvPr id="87" name="Shape 87"/>
          <p:cNvSpPr/>
          <p:nvPr/>
        </p:nvSpPr>
        <p:spPr>
          <a:xfrm>
            <a:off x="736074" y="2354526"/>
            <a:ext cx="4091881" cy="1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1062700" y="2725056"/>
            <a:ext cx="707769" cy="726761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1062700" y="3792807"/>
            <a:ext cx="707769" cy="726762"/>
          </a:xfrm>
          <a:prstGeom prst="roundRect">
            <a:avLst>
              <a:gd name="adj" fmla="val 15403"/>
            </a:avLst>
          </a:prstGeom>
          <a:solidFill>
            <a:srgbClr val="0433FF"/>
          </a:solidFill>
          <a:ln w="25400">
            <a:solidFill>
              <a:srgbClr val="577198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1062700" y="4919636"/>
            <a:ext cx="707769" cy="726761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Shape 91"/>
          <p:cNvSpPr/>
          <p:nvPr/>
        </p:nvSpPr>
        <p:spPr>
          <a:xfrm>
            <a:off x="1062700" y="6070261"/>
            <a:ext cx="707769" cy="726762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2199356" y="2742590"/>
            <a:ext cx="2303527" cy="69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200">
                <a:solidFill>
                  <a:srgbClr val="A41F35"/>
                </a:solidFill>
              </a:rPr>
              <a:t>Vegetarian</a:t>
            </a:r>
          </a:p>
        </p:txBody>
      </p:sp>
      <p:sp>
        <p:nvSpPr>
          <p:cNvPr id="93" name="Shape 93"/>
          <p:cNvSpPr/>
          <p:nvPr/>
        </p:nvSpPr>
        <p:spPr>
          <a:xfrm>
            <a:off x="2561606" y="3810341"/>
            <a:ext cx="1335381" cy="69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200">
                <a:solidFill>
                  <a:srgbClr val="A41F35"/>
                </a:solidFill>
              </a:rPr>
              <a:t>Vegan</a:t>
            </a:r>
          </a:p>
        </p:txBody>
      </p:sp>
      <p:sp>
        <p:nvSpPr>
          <p:cNvPr id="94" name="Shape 94"/>
          <p:cNvSpPr/>
          <p:nvPr/>
        </p:nvSpPr>
        <p:spPr>
          <a:xfrm>
            <a:off x="2111853" y="4980707"/>
            <a:ext cx="2478533" cy="69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200">
                <a:solidFill>
                  <a:srgbClr val="A41F35"/>
                </a:solidFill>
              </a:rPr>
              <a:t>Gluten-Free</a:t>
            </a:r>
          </a:p>
        </p:txBody>
      </p:sp>
      <p:sp>
        <p:nvSpPr>
          <p:cNvPr id="95" name="Shape 95"/>
          <p:cNvSpPr/>
          <p:nvPr/>
        </p:nvSpPr>
        <p:spPr>
          <a:xfrm>
            <a:off x="2363816" y="6087795"/>
            <a:ext cx="1730960" cy="69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5200">
                <a:solidFill>
                  <a:srgbClr val="A41F3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200">
                <a:solidFill>
                  <a:srgbClr val="A41F35"/>
                </a:solidFill>
              </a:rPr>
              <a:t>No Pork</a:t>
            </a:r>
          </a:p>
        </p:txBody>
      </p:sp>
      <p:sp>
        <p:nvSpPr>
          <p:cNvPr id="96" name="Shape 96"/>
          <p:cNvSpPr/>
          <p:nvPr/>
        </p:nvSpPr>
        <p:spPr>
          <a:xfrm>
            <a:off x="1062700" y="7220886"/>
            <a:ext cx="707769" cy="726762"/>
          </a:xfrm>
          <a:prstGeom prst="roundRect">
            <a:avLst>
              <a:gd name="adj" fmla="val 15403"/>
            </a:avLst>
          </a:prstGeom>
          <a:solidFill>
            <a:srgbClr val="EBEBEB"/>
          </a:solidFill>
          <a:ln w="88900">
            <a:solidFill>
              <a:srgbClr val="0096FF"/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1944564" y="7924309"/>
            <a:ext cx="2569465" cy="1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1889017" y="7193425"/>
            <a:ext cx="2680558" cy="621739"/>
          </a:xfrm>
          <a:prstGeom prst="roundRect">
            <a:avLst>
              <a:gd name="adj" fmla="val 26473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41100"/>
                </a:solidFill>
              </a:rPr>
              <a:t>Cheese, Milk </a:t>
            </a:r>
          </a:p>
        </p:txBody>
      </p:sp>
      <p:pic>
        <p:nvPicPr>
          <p:cNvPr id="99" name="Screen Shot 2017-02-20 at 10.46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076" y="672726"/>
            <a:ext cx="6873928" cy="274068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6184573" y="1800089"/>
            <a:ext cx="5849000" cy="485956"/>
          </a:xfrm>
          <a:prstGeom prst="roundRect">
            <a:avLst>
              <a:gd name="adj" fmla="val 39201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101" name="Screen Shot 2017-02-20 at 11.01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3608" y="3785427"/>
            <a:ext cx="6844863" cy="5177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sldNum" sz="quarter" idx="2"/>
          </p:nvPr>
        </p:nvSpPr>
        <p:spPr>
          <a:xfrm>
            <a:off x="6402171" y="94742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sp>
        <p:nvSpPr>
          <p:cNvPr id="104" name="Shape 104"/>
          <p:cNvSpPr/>
          <p:nvPr/>
        </p:nvSpPr>
        <p:spPr>
          <a:xfrm>
            <a:off x="4751557" y="985918"/>
            <a:ext cx="3501686" cy="983548"/>
          </a:xfrm>
          <a:prstGeom prst="roundRect">
            <a:avLst>
              <a:gd name="adj" fmla="val 19369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600"/>
              <a:t>allVeganItems</a:t>
            </a:r>
          </a:p>
        </p:txBody>
      </p:sp>
      <p:sp>
        <p:nvSpPr>
          <p:cNvPr id="105" name="Shape 105"/>
          <p:cNvSpPr/>
          <p:nvPr/>
        </p:nvSpPr>
        <p:spPr>
          <a:xfrm>
            <a:off x="419833" y="2739826"/>
            <a:ext cx="2772238" cy="746103"/>
          </a:xfrm>
          <a:prstGeom prst="roundRect">
            <a:avLst>
              <a:gd name="adj" fmla="val 19369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00"/>
              <a:t>fridayBreakfast</a:t>
            </a:r>
          </a:p>
        </p:txBody>
      </p:sp>
      <p:sp>
        <p:nvSpPr>
          <p:cNvPr id="106" name="Shape 106"/>
          <p:cNvSpPr/>
          <p:nvPr/>
        </p:nvSpPr>
        <p:spPr>
          <a:xfrm>
            <a:off x="3568632" y="2739826"/>
            <a:ext cx="2772237" cy="746103"/>
          </a:xfrm>
          <a:prstGeom prst="roundRect">
            <a:avLst>
              <a:gd name="adj" fmla="val 19369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00"/>
              <a:t>fridayLunch</a:t>
            </a:r>
          </a:p>
        </p:txBody>
      </p:sp>
      <p:sp>
        <p:nvSpPr>
          <p:cNvPr id="107" name="Shape 107"/>
          <p:cNvSpPr/>
          <p:nvPr/>
        </p:nvSpPr>
        <p:spPr>
          <a:xfrm>
            <a:off x="6611029" y="2739826"/>
            <a:ext cx="2772238" cy="746103"/>
          </a:xfrm>
          <a:prstGeom prst="roundRect">
            <a:avLst>
              <a:gd name="adj" fmla="val 19369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00"/>
              <a:t>fridayDinner</a:t>
            </a:r>
          </a:p>
        </p:txBody>
      </p:sp>
      <p:sp>
        <p:nvSpPr>
          <p:cNvPr id="108" name="Shape 108"/>
          <p:cNvSpPr/>
          <p:nvPr/>
        </p:nvSpPr>
        <p:spPr>
          <a:xfrm>
            <a:off x="9653427" y="2739826"/>
            <a:ext cx="2772237" cy="746103"/>
          </a:xfrm>
          <a:prstGeom prst="roundRect">
            <a:avLst>
              <a:gd name="adj" fmla="val 19369"/>
            </a:avLst>
          </a:prstGeom>
          <a:solidFill>
            <a:srgbClr val="FFFFFF"/>
          </a:solidFill>
          <a:ln w="25400">
            <a:solidFill>
              <a:srgbClr val="57719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00"/>
              <a:t>…</a:t>
            </a:r>
          </a:p>
        </p:txBody>
      </p:sp>
      <p:pic>
        <p:nvPicPr>
          <p:cNvPr id="109" name="Screen Shot 2017-02-20 at 10.54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8520" y="5051314"/>
            <a:ext cx="6654801" cy="287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 flipV="1">
            <a:off x="1755806" y="1879689"/>
            <a:ext cx="2998204" cy="863641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" name="Shape 111"/>
          <p:cNvSpPr/>
          <p:nvPr/>
        </p:nvSpPr>
        <p:spPr>
          <a:xfrm flipV="1">
            <a:off x="4737281" y="1982751"/>
            <a:ext cx="753542" cy="753542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" name="Shape 112"/>
          <p:cNvSpPr/>
          <p:nvPr/>
        </p:nvSpPr>
        <p:spPr>
          <a:xfrm flipH="1" flipV="1">
            <a:off x="7305006" y="1972839"/>
            <a:ext cx="753543" cy="753542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 flipH="1" flipV="1">
            <a:off x="8055867" y="1970212"/>
            <a:ext cx="2166905" cy="768869"/>
          </a:xfrm>
          <a:prstGeom prst="line">
            <a:avLst/>
          </a:prstGeom>
          <a:ln w="25400">
            <a:solidFill>
              <a:srgbClr val="577198"/>
            </a:solidFill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" name="Shape 114"/>
          <p:cNvSpPr/>
          <p:nvPr/>
        </p:nvSpPr>
        <p:spPr>
          <a:xfrm flipV="1">
            <a:off x="7591369" y="3512205"/>
            <a:ext cx="1" cy="1525533"/>
          </a:xfrm>
          <a:prstGeom prst="line">
            <a:avLst/>
          </a:prstGeom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Num" sz="quarter" idx="2"/>
          </p:nvPr>
        </p:nvSpPr>
        <p:spPr>
          <a:xfrm>
            <a:off x="6402171" y="94742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pic>
        <p:nvPicPr>
          <p:cNvPr id="117" name="Screen Shot 2017-02-20 at 11.07.32 PM.png"/>
          <p:cNvPicPr/>
          <p:nvPr/>
        </p:nvPicPr>
        <p:blipFill>
          <a:blip r:embed="rId2">
            <a:extLst/>
          </a:blip>
          <a:srcRect l="0" t="0" r="0" b="79503"/>
          <a:stretch>
            <a:fillRect/>
          </a:stretch>
        </p:blipFill>
        <p:spPr>
          <a:xfrm>
            <a:off x="525870" y="6471532"/>
            <a:ext cx="11981303" cy="102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510370" y="6466022"/>
            <a:ext cx="11477346" cy="469531"/>
          </a:xfrm>
          <a:prstGeom prst="roundRect">
            <a:avLst>
              <a:gd name="adj" fmla="val 40573"/>
            </a:avLst>
          </a:prstGeom>
          <a:ln w="254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19" name="Shape 119"/>
          <p:cNvSpPr/>
          <p:nvPr/>
        </p:nvSpPr>
        <p:spPr>
          <a:xfrm>
            <a:off x="4519455" y="8459005"/>
            <a:ext cx="345917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2600"/>
                </a:solidFill>
              </a:rPr>
              <a:t>311 + 170 = 481</a:t>
            </a:r>
          </a:p>
        </p:txBody>
      </p:sp>
      <p:pic>
        <p:nvPicPr>
          <p:cNvPr id="120" name="Screen Shot 2017-02-20 at 11.07.32 PM.png"/>
          <p:cNvPicPr/>
          <p:nvPr/>
        </p:nvPicPr>
        <p:blipFill>
          <a:blip r:embed="rId2">
            <a:extLst/>
          </a:blip>
          <a:srcRect l="0" t="82646" r="0" b="0"/>
          <a:stretch>
            <a:fillRect/>
          </a:stretch>
        </p:blipFill>
        <p:spPr>
          <a:xfrm>
            <a:off x="525870" y="7465998"/>
            <a:ext cx="11981303" cy="863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510370" y="7443951"/>
            <a:ext cx="11477346" cy="469531"/>
          </a:xfrm>
          <a:prstGeom prst="roundRect">
            <a:avLst>
              <a:gd name="adj" fmla="val 40573"/>
            </a:avLst>
          </a:prstGeom>
          <a:ln w="254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122" name="Screen Shot 2017-02-20 at 10.43.0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6834" y="634687"/>
            <a:ext cx="8519331" cy="533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xfrm>
            <a:off x="6402171" y="94742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5C88A5"/>
                </a:solidFill>
              </a:rPr>
            </a:fld>
          </a:p>
        </p:txBody>
      </p:sp>
      <p:pic>
        <p:nvPicPr>
          <p:cNvPr id="12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261" y="1247757"/>
            <a:ext cx="3604593" cy="3604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4875" y="2137182"/>
            <a:ext cx="3604420" cy="240100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546099" y="5335155"/>
            <a:ext cx="11925301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solidFill>
                  <a:srgbClr val="902422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902422"/>
                </a:solidFill>
              </a:rPr>
              <a:t>Demo: Calculating Total Calories with XCode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1231900" y="241300"/>
            <a:ext cx="10541000" cy="26289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Issue: Motivation</a:t>
            </a:r>
          </a:p>
        </p:txBody>
      </p:sp>
      <p:pic>
        <p:nvPicPr>
          <p:cNvPr id="130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950" y="2417266"/>
            <a:ext cx="4229100" cy="635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2012" y="7333560"/>
            <a:ext cx="5380488" cy="2132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497" y="1982335"/>
            <a:ext cx="2246816" cy="400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xfrm>
            <a:off x="4035796" y="266699"/>
            <a:ext cx="4933208" cy="1687374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Technology</a:t>
            </a:r>
          </a:p>
        </p:txBody>
      </p:sp>
      <p:pic>
        <p:nvPicPr>
          <p:cNvPr id="135" name="image6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90" y="7482998"/>
            <a:ext cx="5768794" cy="1687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1904" y="1293266"/>
            <a:ext cx="5715002" cy="803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8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187" y="1975335"/>
            <a:ext cx="3251202" cy="325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9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7210" y="3033166"/>
            <a:ext cx="3352803" cy="4559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4421335" y="165100"/>
            <a:ext cx="4162129" cy="1629172"/>
          </a:xfrm>
          <a:prstGeom prst="rect">
            <a:avLst/>
          </a:prstGeom>
        </p:spPr>
        <p:txBody>
          <a:bodyPr/>
          <a:lstStyle>
            <a:lvl1pPr defTabSz="578358">
              <a:defRPr sz="71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100">
                <a:solidFill>
                  <a:srgbClr val="DEDEDE"/>
                </a:solidFill>
              </a:rPr>
              <a:t>Questions</a:t>
            </a:r>
          </a:p>
        </p:txBody>
      </p:sp>
      <p:pic>
        <p:nvPicPr>
          <p:cNvPr id="141" name="image10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755" y="690829"/>
            <a:ext cx="2662290" cy="264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11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056" y="454154"/>
            <a:ext cx="4461660" cy="311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12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5767" y="3681789"/>
            <a:ext cx="6433035" cy="549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13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497" y="3428015"/>
            <a:ext cx="5946727" cy="2922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14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331" y="6374034"/>
            <a:ext cx="5511059" cy="312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68AAB"/>
      </a:dk1>
      <a:lt1>
        <a:srgbClr val="AB7655"/>
      </a:lt1>
      <a:dk2>
        <a:srgbClr val="A7A7A7"/>
      </a:dk2>
      <a:lt2>
        <a:srgbClr val="535353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58AAB"/>
        </a:solidFill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58AAB"/>
        </a:solidFill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